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287" r:id="rId4"/>
    <p:sldId id="288" r:id="rId5"/>
    <p:sldId id="289" r:id="rId6"/>
    <p:sldId id="272" r:id="rId7"/>
    <p:sldId id="276" r:id="rId8"/>
    <p:sldId id="277" r:id="rId9"/>
    <p:sldId id="294" r:id="rId10"/>
    <p:sldId id="291" r:id="rId11"/>
    <p:sldId id="292" r:id="rId12"/>
    <p:sldId id="293" r:id="rId13"/>
    <p:sldId id="279" r:id="rId14"/>
    <p:sldId id="285" r:id="rId15"/>
    <p:sldId id="295" r:id="rId16"/>
    <p:sldId id="297" r:id="rId17"/>
    <p:sldId id="296" r:id="rId18"/>
    <p:sldId id="298" r:id="rId19"/>
    <p:sldId id="300" r:id="rId20"/>
    <p:sldId id="299" r:id="rId21"/>
    <p:sldId id="301" r:id="rId22"/>
    <p:sldId id="302" r:id="rId23"/>
    <p:sldId id="306" r:id="rId24"/>
    <p:sldId id="303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27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ktor Popov" initials="V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FFCCFF"/>
    <a:srgbClr val="FF0000"/>
    <a:srgbClr val="DDD9C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8" autoAdjust="0"/>
    <p:restoredTop sz="96271" autoAdjust="0"/>
  </p:normalViewPr>
  <p:slideViewPr>
    <p:cSldViewPr showGuides="1">
      <p:cViewPr varScale="1">
        <p:scale>
          <a:sx n="112" d="100"/>
          <a:sy n="112" d="100"/>
        </p:scale>
        <p:origin x="-1584" y="-90"/>
      </p:cViewPr>
      <p:guideLst>
        <p:guide orient="horz" pos="527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C404E-91C9-4994-9A20-485DC088BBD4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B8F6B-01D6-48F1-83FF-738F4F93C2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55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AA35B-AF47-4427-847F-CAC931E0E279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408CA-4848-48AE-9A36-2A6C1824BE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8502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655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371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Чем еще опасны 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56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ru-RU" baseline="0" dirty="0"/>
          </a:p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58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4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effectLst/>
                <a:latin typeface="+mn-lt"/>
              </a:rPr>
              <a:t>Отвечайте незнакомым в интернете как незнакомым на улице</a:t>
            </a:r>
          </a:p>
          <a:p>
            <a:r>
              <a:rPr lang="ru-RU" dirty="0">
                <a:effectLst/>
                <a:latin typeface="+mn-lt"/>
              </a:rPr>
              <a:t>Если виртуальный друг предлагает встретиться, обязательно сообщите родителям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41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Не сохраняйте логин и пароль, если работаете </a:t>
            </a:r>
            <a:br>
              <a:rPr lang="ru-RU" dirty="0"/>
            </a:br>
            <a:r>
              <a:rPr lang="ru-RU" dirty="0"/>
              <a:t>за чужим компьютером.</a:t>
            </a:r>
          </a:p>
          <a:p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Используйте только безопасное соединение при доступе к почте и социальным сетям Знак замка и зеленый текст в адресной строке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763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3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4408CA-4848-48AE-9A36-2A6C1824BEB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039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6A859DE-1957-48A8-AF3F-627263151938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00_USER_C\Desktop\Лига\Лого.png">
            <a:extLst>
              <a:ext uri="{FF2B5EF4-FFF2-40B4-BE49-F238E27FC236}">
                <a16:creationId xmlns:a16="http://schemas.microsoft.com/office/drawing/2014/main" xmlns="" id="{4788E36F-6658-48D7-8BF9-F1CA02DD8C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60646"/>
            <a:ext cx="1342790" cy="4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326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3374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85826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6416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951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18320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1949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77739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64594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12498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BFF2-0205-45BA-9311-2313349EAF7D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153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3697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75704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5D91-8E3B-44F7-9730-DF37CBB18593}" type="datetime1">
              <a:rPr lang="ru-RU" smtClean="0"/>
              <a:t>30.05.2024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35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CED7-E215-4998-8007-FF5A05465CB4}" type="datetime1">
              <a:rPr lang="ru-RU" smtClean="0"/>
              <a:t>30.05.2024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5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56162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DF918-DFCB-4A59-BB58-947930A8D11D}" type="datetime1">
              <a:rPr lang="ru-RU" smtClean="0"/>
              <a:t>30.05.2024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1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0410E3-53AA-452B-B355-0F8DAED3579C}" type="datetime1">
              <a:rPr lang="ru-RU" smtClean="0"/>
              <a:t>30.05.2024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C9F197-E0BE-45FC-A5D2-43639B3958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4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5.wdp"/><Relationship Id="rId7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6.wdp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8.wdp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microsoft.com/office/2007/relationships/hdphoto" Target="../media/hdphoto5.wdp"/><Relationship Id="rId7" Type="http://schemas.openxmlformats.org/officeDocument/2006/relationships/image" Target="../media/image4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12.png"/><Relationship Id="rId5" Type="http://schemas.openxmlformats.org/officeDocument/2006/relationships/image" Target="../media/image39.jpeg"/><Relationship Id="rId10" Type="http://schemas.microsoft.com/office/2007/relationships/hdphoto" Target="../media/hdphoto6.wdp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vd.gov.by/ru/news/7815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12.png"/><Relationship Id="rId4" Type="http://schemas.openxmlformats.org/officeDocument/2006/relationships/image" Target="../media/image18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0.jpeg"/><Relationship Id="rId4" Type="http://schemas.microsoft.com/office/2007/relationships/hdphoto" Target="../media/hdphoto3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0908"/>
            <a:ext cx="8640960" cy="61206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Безопасный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Интернет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9461911C-2E30-407A-BD8C-C211755F11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Кибербезопасность</a:t>
            </a:r>
            <a:endParaRPr lang="ru-BY" sz="3600" dirty="0"/>
          </a:p>
        </p:txBody>
      </p:sp>
    </p:spTree>
    <p:extLst>
      <p:ext uri="{BB962C8B-B14F-4D97-AF65-F5344CB8AC3E}">
        <p14:creationId xmlns:p14="http://schemas.microsoft.com/office/powerpoint/2010/main" val="301546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10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1026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72" y="3636118"/>
            <a:ext cx="3149697" cy="25732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>
                <a:solidFill>
                  <a:schemeClr val="tx1"/>
                </a:solidFill>
              </a:rPr>
              <a:t>Осторожно, МОШЕННИКИ! </a:t>
            </a:r>
          </a:p>
          <a:p>
            <a:r>
              <a:rPr lang="ru-RU" spc="-200" dirty="0">
                <a:solidFill>
                  <a:schemeClr val="tx1"/>
                </a:solidFill>
              </a:rPr>
              <a:t>Предупреждён – значит, вооружён</a:t>
            </a:r>
          </a:p>
        </p:txBody>
      </p:sp>
      <p:pic>
        <p:nvPicPr>
          <p:cNvPr id="3075" name="Picture 3" descr="C:\Users\Stanislav.Skusov\Desktop\2013-10-21_1558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4771" y="1876252"/>
            <a:ext cx="3077689" cy="14716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3247334"/>
            <a:ext cx="2448272" cy="2168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0993" y="1007435"/>
            <a:ext cx="8405975" cy="657369"/>
            <a:chOff x="312778" y="4572555"/>
            <a:chExt cx="1646547" cy="1277026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312778" y="4572555"/>
              <a:ext cx="1646547" cy="113714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24186" y="4572555"/>
              <a:ext cx="1617357" cy="12770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Чем больше Всемирная Паутина проникает в жизнь людей,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тем больше появляется злоумышленников, пытающихся всеми возможными путями лишить тебя денег!</a:t>
              </a:r>
            </a:p>
          </p:txBody>
        </p:sp>
      </p:grpSp>
      <p:pic>
        <p:nvPicPr>
          <p:cNvPr id="6146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893" y="900699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00_USER_C\Desktop\Картинки\g2098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4" y="836613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23850" y="1748816"/>
            <a:ext cx="5313778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 err="1">
                <a:solidFill>
                  <a:schemeClr val="tx1"/>
                </a:solidFill>
              </a:rPr>
              <a:t>Кардинг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dirty="0" err="1">
                <a:solidFill>
                  <a:schemeClr val="tx1"/>
                </a:solidFill>
              </a:rPr>
              <a:t>Фишинг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8304" y="2245998"/>
            <a:ext cx="5005547" cy="14710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0850" y="2251709"/>
            <a:ext cx="4661230" cy="146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Кардинг</a:t>
            </a:r>
            <a:r>
              <a:rPr lang="ru-RU" sz="1400" dirty="0">
                <a:solidFill>
                  <a:schemeClr val="tx1"/>
                </a:solidFill>
              </a:rPr>
              <a:t> - способ мошенничества с использованием банковских карт. Преступники похищают реквизиты карты со взломанных серверов интернет-магазинов, платежных систем или с персонального компьютера пользователя. 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61173" y="1900748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091278" y="193071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638" y="4113076"/>
            <a:ext cx="5062213" cy="234025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4184" y="4113076"/>
            <a:ext cx="4661230" cy="23402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 err="1">
                <a:solidFill>
                  <a:srgbClr val="C00000"/>
                </a:solidFill>
              </a:rPr>
              <a:t>Фишинговые</a:t>
            </a:r>
            <a:r>
              <a:rPr lang="ru-RU" sz="1400" b="1" dirty="0">
                <a:solidFill>
                  <a:srgbClr val="C00000"/>
                </a:solidFill>
              </a:rPr>
              <a:t> сообщения</a:t>
            </a:r>
            <a:r>
              <a:rPr lang="ru-RU" sz="1400" dirty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- это уведомления,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отправленные от имени администраторов банковских или других платежных систем. Они призывают пользователей пройти по фальшивой ссылке, чтобы украсть конфиденциальные данные. Действия подобного рода нацелены на банковский счет или учетную запись в виртуальной платежной системе. Как только преступники получают необходимую им информацию, они моментально используют ее для доступа к банковскому счету.</a:t>
            </a:r>
          </a:p>
        </p:txBody>
      </p:sp>
      <p:pic>
        <p:nvPicPr>
          <p:cNvPr id="2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71571" y="37661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5226093" y="378756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52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11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2050" name="Picture 2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328"/>
          <a:stretch/>
        </p:blipFill>
        <p:spPr bwMode="auto">
          <a:xfrm>
            <a:off x="4630453" y="5192970"/>
            <a:ext cx="2227271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16_1421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236" y="5229200"/>
            <a:ext cx="1854232" cy="10297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88639"/>
            <a:ext cx="8604956" cy="684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spc="-200" dirty="0">
                <a:solidFill>
                  <a:schemeClr val="tx1"/>
                </a:solidFill>
              </a:rPr>
              <a:t>Осторожно, МОШЕННИКИ! </a:t>
            </a:r>
          </a:p>
          <a:p>
            <a:r>
              <a:rPr lang="ru-RU" spc="-200" dirty="0">
                <a:solidFill>
                  <a:schemeClr val="tx1"/>
                </a:solidFill>
              </a:rPr>
              <a:t>Предупреждён – значит, вооружён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2201" y="1573556"/>
            <a:ext cx="3985628" cy="199244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70349" y="1573556"/>
            <a:ext cx="3985628" cy="19924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Уведомления о выигрыше: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письме сообщается о том, что ты выиграл крупную сумму денег. Цель мошенника - выманить у тебя деньги за получение выигрыша. Обычно он списывает это на налог. Потеряв бдительность, ты можешь перевести крупную сумму на счет мошенников.</a:t>
            </a:r>
          </a:p>
        </p:txBody>
      </p:sp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4064" y="1289945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7064" y="1276532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70349" y="3969060"/>
            <a:ext cx="3985627" cy="241226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3945" y="3861048"/>
            <a:ext cx="3822079" cy="25202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Попрошайничество: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Мошенники давят на жалость и отправляют письма с просьбой о помощи якобы от благотворительных организаций или нуждающихся людей. 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действительности такие сообщения содержат ссылки на реальные организации и фонды, но реквизиты для перечисления денежных средств указываются ложные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60281" y="3643561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4140065" y="3599329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681001" y="1472691"/>
            <a:ext cx="3999521" cy="35476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57077" y="1573556"/>
            <a:ext cx="3847371" cy="3547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«Нигерийские»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письма: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В тексте такого письма обычно содержится информация о том, что у автора письма есть много денег, полученных не совсем законным путём, и поэтому он не может хранить деньги на счету в банках своей страны. Ему срочно необходим счет за рубежом, куда можно перечислить деньги. Авторы подобных писем попросят тебя обналичить крупную денежную сумму, в качестве вознаграждения обещая от 10% до 30% от заявленной в письме суммы. Идея мошенничества заключается в том, что пользователь предоставит доступ к своему счету, с которого позже будут списаны все денежные средства.</a:t>
            </a:r>
          </a:p>
        </p:txBody>
      </p:sp>
      <p:pic>
        <p:nvPicPr>
          <p:cNvPr id="2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6426">
            <a:off x="4551756" y="1255203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2865">
            <a:off x="8371512" y="1149076"/>
            <a:ext cx="264283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одзаголовок 2"/>
          <p:cNvSpPr txBox="1">
            <a:spLocks/>
          </p:cNvSpPr>
          <p:nvPr/>
        </p:nvSpPr>
        <p:spPr>
          <a:xfrm>
            <a:off x="1243481" y="872716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«Нигерийские» письма, невероятная удача и попрошайки!</a:t>
            </a:r>
          </a:p>
        </p:txBody>
      </p:sp>
    </p:spTree>
    <p:extLst>
      <p:ext uri="{BB962C8B-B14F-4D97-AF65-F5344CB8AC3E}">
        <p14:creationId xmlns:p14="http://schemas.microsoft.com/office/powerpoint/2010/main" val="400831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nislav.Skusov\Desktop\2013-10-16_1236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3554003"/>
            <a:ext cx="2583086" cy="21744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9" name="Picture 7" descr="C:\Users\Stanislav.Skusov\Desktop\2013-10-16_1452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/>
          <a:stretch/>
        </p:blipFill>
        <p:spPr bwMode="auto">
          <a:xfrm>
            <a:off x="359532" y="4938862"/>
            <a:ext cx="3600401" cy="1598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69304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850" y="188639"/>
            <a:ext cx="763252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Защита от мошенничества!</a:t>
            </a:r>
          </a:p>
        </p:txBody>
      </p:sp>
      <p:pic>
        <p:nvPicPr>
          <p:cNvPr id="3076" name="Picture 4" descr="C:\Users\Stanislav.Skusov\Desktop\2013-10-16_142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373" y="3573016"/>
            <a:ext cx="2497336" cy="15598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5" name="Picture 3" descr="C:\Users\Stanislav.Skusov\Desktop\2013-10-16_14202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00158" y="4942146"/>
            <a:ext cx="2648307" cy="12885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8" name="Picture 6" descr="C:\Users\Stanislav.Skusov\Desktop\2013-10-16_1441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0073" y="3554004"/>
            <a:ext cx="3428392" cy="1384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3" descr="C:\Users\Stanislav.Skusov\Desktop\2013-10-21_1558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4886914"/>
            <a:ext cx="3419249" cy="15725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3" name="Picture 4" descr="C:\Users\Stanislav.Skusov\Desktop\2013-10-21_15583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63" y="6259895"/>
            <a:ext cx="2425265" cy="2148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048988" y="836613"/>
            <a:ext cx="7027189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Чтобы не стать жертвой мошенника, соблюдай простые правила: </a:t>
            </a:r>
          </a:p>
        </p:txBody>
      </p:sp>
      <p:grpSp>
        <p:nvGrpSpPr>
          <p:cNvPr id="16" name="Группа 15"/>
          <p:cNvGrpSpPr/>
          <p:nvPr/>
        </p:nvGrpSpPr>
        <p:grpSpPr>
          <a:xfrm flipH="1">
            <a:off x="467544" y="1484784"/>
            <a:ext cx="2079350" cy="1856607"/>
            <a:chOff x="312218" y="4727848"/>
            <a:chExt cx="1559482" cy="1759983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Удаляй письма, которые содержат не относящуюся к тебе информацию, связанную с денежными средствами, особенно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от неизвестных людей.</a:t>
              </a:r>
            </a:p>
          </p:txBody>
        </p:sp>
      </p:grpSp>
      <p:pic>
        <p:nvPicPr>
          <p:cNvPr id="1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173290" y="124532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6952286" y="1484783"/>
            <a:ext cx="1652161" cy="1856607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переходи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ссылкам, указанным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в подозрительных письмах.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 flipH="1">
            <a:off x="5048166" y="1535391"/>
            <a:ext cx="1559482" cy="1806000"/>
            <a:chOff x="312218" y="4727848"/>
            <a:chExt cx="1559482" cy="1759983"/>
          </a:xfrm>
        </p:grpSpPr>
        <p:sp>
          <p:nvSpPr>
            <p:cNvPr id="24" name="Загнутый угол 2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сообщай посторонним лицам свои персональные данные, 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номера счетов,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пин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-коды и т.п.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 flipH="1">
            <a:off x="2779651" y="1710926"/>
            <a:ext cx="1845922" cy="1718073"/>
            <a:chOff x="312218" y="4727848"/>
            <a:chExt cx="1559483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будь слишком доверчивым, проверяй всю информацию, содержащую просьбы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помощи, иначе помощь потом потребуется тебе самому.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551138" y="12521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719823" y="127240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571990" y="147834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rot="19783215" flipV="1">
            <a:off x="50346" y="361288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2644328" flipV="1">
            <a:off x="147579" y="6258077"/>
            <a:ext cx="731339" cy="204197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19783215" flipV="1">
            <a:off x="8187251" y="606459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180605" flipV="1">
            <a:off x="8174571" y="356434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339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1" y="188640"/>
            <a:ext cx="7632526" cy="5400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Запомни простые правила безопасности: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208404" y="6356350"/>
            <a:ext cx="828092" cy="365125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13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pic>
        <p:nvPicPr>
          <p:cNvPr id="3080" name="Picture 8" descr="C:\Users\Stanislav.Skusov\Desktop\2013-10-15_214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051" y="4585962"/>
            <a:ext cx="6685426" cy="14537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59531" y="6201308"/>
            <a:ext cx="7848873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http://www.ligainternet.ru/encyclopedia-of-security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315871" y="997030"/>
            <a:ext cx="2079350" cy="3058725"/>
            <a:chOff x="312218" y="4727848"/>
            <a:chExt cx="1559482" cy="1759983"/>
          </a:xfrm>
        </p:grpSpPr>
        <p:sp>
          <p:nvSpPr>
            <p:cNvPr id="10" name="Загнутый угол 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4186" y="4727848"/>
              <a:ext cx="154751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уверен в своих знаниях? Используй учетную запись с ограниченными правами!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работай от имени администратора (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root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- это убережет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 большинства заражений;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 необходимости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делай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джелбрейк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разлочку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»,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рутование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</a:t>
              </a:r>
            </a:p>
          </p:txBody>
        </p:sp>
      </p:grpSp>
      <p:pic>
        <p:nvPicPr>
          <p:cNvPr id="1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1788">
            <a:off x="1029596" y="8148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 flipH="1">
            <a:off x="7086159" y="1029818"/>
            <a:ext cx="1652163" cy="3050467"/>
            <a:chOff x="50218" y="4713694"/>
            <a:chExt cx="1559484" cy="1759983"/>
          </a:xfrm>
        </p:grpSpPr>
        <p:sp>
          <p:nvSpPr>
            <p:cNvPr id="14" name="Загнутый угол 13"/>
            <p:cNvSpPr/>
            <p:nvPr/>
          </p:nvSpPr>
          <p:spPr>
            <a:xfrm>
              <a:off x="50218" y="4713694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0220" y="4727847"/>
              <a:ext cx="1559482" cy="17458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Учитывай рекомендации программ защиты (не заходи на сайты, которые помечены как опасные, не открывай файлы, которые блокирует антивирус);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Ограничивай время работы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Интернете – живи реальной жизнью!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716016" y="1067384"/>
            <a:ext cx="2207554" cy="2999861"/>
            <a:chOff x="312218" y="4727847"/>
            <a:chExt cx="1559482" cy="1759984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12218" y="4727847"/>
              <a:ext cx="1559482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дополнительные функции (блокировку рекламы в браузере, функции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антифишинга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блокировку всплывающих окон, режим безопасного поиска);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официальное лицензионное и (или) свободное программное обеспечение;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 flipH="1">
            <a:off x="2635957" y="1054350"/>
            <a:ext cx="1845922" cy="3001405"/>
            <a:chOff x="312218" y="4727848"/>
            <a:chExt cx="1559483" cy="1759983"/>
          </a:xfrm>
        </p:grpSpPr>
        <p:sp>
          <p:nvSpPr>
            <p:cNvPr id="20" name="Загнутый угол 19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24187" y="4727848"/>
              <a:ext cx="1547514" cy="16702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антивирусную защиту (лучше бесплатный антивирус,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чем никакого; коммерческие программы предоставляют дополнительные функции и удобства);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Регулярно обновляй систему и антивирус;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407444" y="82176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756">
            <a:off x="5576129" y="84197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1603">
            <a:off x="3436108" y="81483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 flipH="1">
            <a:off x="359531" y="4585962"/>
            <a:ext cx="1732508" cy="1379594"/>
            <a:chOff x="312218" y="4727848"/>
            <a:chExt cx="1559482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24991" y="4727848"/>
              <a:ext cx="134948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Подробнее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правилах </a:t>
              </a:r>
              <a:b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читай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Энциклопедии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безопасности</a:t>
              </a:r>
            </a:p>
          </p:txBody>
        </p:sp>
      </p:grpSp>
      <p:cxnSp>
        <p:nvCxnSpPr>
          <p:cNvPr id="30" name="Прямая со стрелкой 29"/>
          <p:cNvCxnSpPr/>
          <p:nvPr/>
        </p:nvCxnSpPr>
        <p:spPr>
          <a:xfrm>
            <a:off x="1762458" y="5208208"/>
            <a:ext cx="329581" cy="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00_USER_C\Desktop\Картинки\g2091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60" y="4305764"/>
            <a:ext cx="365125" cy="40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 rot="10559553" flipV="1">
            <a:off x="5402596" y="445445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583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524" y="188640"/>
            <a:ext cx="7668852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Вопросы для обсуждения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756084" cy="340147"/>
          </a:xfrm>
        </p:spPr>
        <p:txBody>
          <a:bodyPr vert="horz" lIns="91440" tIns="45720" rIns="91440" bIns="45720" rtlCol="0" anchor="ctr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14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8315" y="933290"/>
            <a:ext cx="8254633" cy="648072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Чем опасны сайты подделки?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 распознать подделку?  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457827" y="1581362"/>
            <a:ext cx="8254633" cy="6840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Что такое Спам? Как бороться со Спамом?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существуют методы блокировки Спам рекламы?</a:t>
            </a: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57827" y="2265438"/>
            <a:ext cx="8254633" cy="87553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Что относится к персональным данным, а что к личной (конфиденциальной) информации?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Какую информацию можно публиковать в сети?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Почему не стоит публиковать свои полные данные?</a:t>
            </a: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49437" y="3175649"/>
            <a:ext cx="8254633" cy="567891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Анонимность в сети: правда или вымысел?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правила поведения в сети нужно соблюдать?</a:t>
            </a:r>
          </a:p>
        </p:txBody>
      </p:sp>
      <p:sp>
        <p:nvSpPr>
          <p:cNvPr id="27" name="Подзаголовок 2"/>
          <p:cNvSpPr txBox="1">
            <a:spLocks/>
          </p:cNvSpPr>
          <p:nvPr/>
        </p:nvSpPr>
        <p:spPr>
          <a:xfrm>
            <a:off x="456327" y="3766548"/>
            <a:ext cx="8254633" cy="778575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опасности подстерегают нас в открытых сетях?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 не стать жертвой преступника при использовании открытых сетей?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правила пользования чужой техникой нужно помнить?</a:t>
            </a:r>
          </a:p>
        </p:txBody>
      </p:sp>
      <p:sp>
        <p:nvSpPr>
          <p:cNvPr id="28" name="Подзаголовок 2"/>
          <p:cNvSpPr txBox="1">
            <a:spLocks/>
          </p:cNvSpPr>
          <p:nvPr/>
        </p:nvSpPr>
        <p:spPr>
          <a:xfrm>
            <a:off x="456329" y="4617132"/>
            <a:ext cx="8254634" cy="66328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Лицензионное соглашение/правила пользования: читать или нет?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Почему важно знать правила использования программного продукта/</a:t>
            </a:r>
            <a:r>
              <a:rPr lang="ru-RU" sz="1400" b="1" dirty="0" err="1">
                <a:solidFill>
                  <a:schemeClr val="tx1"/>
                </a:solidFill>
              </a:rPr>
              <a:t>интернет-ресурса</a:t>
            </a:r>
            <a:r>
              <a:rPr lang="ru-RU" sz="14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29" name="Подзаголовок 2"/>
          <p:cNvSpPr txBox="1">
            <a:spLocks/>
          </p:cNvSpPr>
          <p:nvPr/>
        </p:nvSpPr>
        <p:spPr>
          <a:xfrm>
            <a:off x="456328" y="5409220"/>
            <a:ext cx="8254633" cy="792088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chemeClr val="bg1"/>
            </a:solidFill>
            <a:prstDash val="solid"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Виды Интернет-мошенничества (объекты мошенничества)?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Какие виды преступлений распространены в Интернете?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1"/>
                </a:solidFill>
              </a:rPr>
              <a:t>Как не стать жертвой </a:t>
            </a:r>
            <a:r>
              <a:rPr lang="ru-RU" sz="1400" b="1" dirty="0" err="1">
                <a:solidFill>
                  <a:schemeClr val="tx1"/>
                </a:solidFill>
              </a:rPr>
              <a:t>киберпреступника</a:t>
            </a:r>
            <a:r>
              <a:rPr lang="ru-RU" sz="14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4790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5771F10D-15AC-40EF-B2C3-BB59B3D6A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2490788"/>
            <a:ext cx="7488831" cy="363851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263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16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C69B06E-DB53-4E27-BF41-D47073455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2420888"/>
            <a:ext cx="7056784" cy="3539645"/>
          </a:xfrm>
        </p:spPr>
      </p:pic>
    </p:spTree>
    <p:extLst>
      <p:ext uri="{BB962C8B-B14F-4D97-AF65-F5344CB8AC3E}">
        <p14:creationId xmlns:p14="http://schemas.microsoft.com/office/powerpoint/2010/main" val="225474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17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107916A5-3EF5-4397-B229-38ED5CA85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6" y="2490788"/>
            <a:ext cx="7236804" cy="3749145"/>
          </a:xfrm>
        </p:spPr>
      </p:pic>
    </p:spTree>
    <p:extLst>
      <p:ext uri="{BB962C8B-B14F-4D97-AF65-F5344CB8AC3E}">
        <p14:creationId xmlns:p14="http://schemas.microsoft.com/office/powerpoint/2010/main" val="587112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18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3851638-9E4A-4318-8135-CC20B0935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9"/>
          <a:stretch/>
        </p:blipFill>
        <p:spPr>
          <a:xfrm>
            <a:off x="827584" y="2456891"/>
            <a:ext cx="7416824" cy="3503641"/>
          </a:xfrm>
        </p:spPr>
      </p:pic>
    </p:spTree>
    <p:extLst>
      <p:ext uri="{BB962C8B-B14F-4D97-AF65-F5344CB8AC3E}">
        <p14:creationId xmlns:p14="http://schemas.microsoft.com/office/powerpoint/2010/main" val="13496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19</a:t>
            </a:fld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224C508-D350-4437-9C8F-422EE2DEE8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8865" y="4149080"/>
            <a:ext cx="4252272" cy="2558392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10E8878-9A1F-4964-8997-3DBF4E6B1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219205"/>
            <a:ext cx="4689930" cy="282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52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872716"/>
            <a:ext cx="3759979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52636"/>
            <a:ext cx="7668529" cy="57602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992380" y="6248338"/>
            <a:ext cx="1008112" cy="609662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t>2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750739" y="787957"/>
            <a:ext cx="4064714" cy="3093379"/>
            <a:chOff x="4733542" y="1893259"/>
            <a:chExt cx="4169384" cy="3165351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733542" y="1893259"/>
              <a:ext cx="4169384" cy="3165351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1" name="Подзаголовок 2"/>
            <p:cNvSpPr txBox="1">
              <a:spLocks/>
            </p:cNvSpPr>
            <p:nvPr/>
          </p:nvSpPr>
          <p:spPr>
            <a:xfrm>
              <a:off x="7097581" y="4593559"/>
              <a:ext cx="1656184" cy="3073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 err="1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ВКонтакте</a:t>
              </a:r>
              <a:r>
                <a:rPr lang="ru-RU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03170" y="2180401"/>
            <a:ext cx="4032741" cy="1548172"/>
            <a:chOff x="319891" y="5171490"/>
            <a:chExt cx="4252110" cy="162585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397"/>
            <a:stretch/>
          </p:blipFill>
          <p:spPr bwMode="auto">
            <a:xfrm>
              <a:off x="319891" y="5171490"/>
              <a:ext cx="4252110" cy="1625858"/>
            </a:xfrm>
            <a:prstGeom prst="rect">
              <a:avLst/>
            </a:prstGeom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943341" y="6216647"/>
              <a:ext cx="2556652" cy="503015"/>
            </a:xfrm>
            <a:prstGeom prst="rect">
              <a:avLst/>
            </a:prstGeom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Переходить или нет?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606244" y="4166390"/>
            <a:ext cx="3218795" cy="2179443"/>
            <a:chOff x="736469" y="2904876"/>
            <a:chExt cx="3157059" cy="2093240"/>
          </a:xfrm>
          <a:effectLst>
            <a:outerShdw blurRad="152400" dist="50800" dir="2700000" algn="ctr" rotWithShape="0">
              <a:schemeClr val="bg1"/>
            </a:outerShdw>
          </a:effectLst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36469" y="2904876"/>
              <a:ext cx="3157059" cy="2093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6" name="Подзаголовок 2"/>
            <p:cNvSpPr txBox="1">
              <a:spLocks/>
            </p:cNvSpPr>
            <p:nvPr/>
          </p:nvSpPr>
          <p:spPr>
            <a:xfrm>
              <a:off x="2182163" y="3752820"/>
              <a:ext cx="1548172" cy="28803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800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Яндекс?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91580" y="872716"/>
            <a:ext cx="320435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Чем опасны сайты-подделки?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навязывают платные услуги</a:t>
            </a:r>
          </a:p>
        </p:txBody>
      </p:sp>
      <p:pic>
        <p:nvPicPr>
          <p:cNvPr id="2056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2" y="57047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48810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Загнутый угол 38"/>
          <p:cNvSpPr/>
          <p:nvPr/>
        </p:nvSpPr>
        <p:spPr>
          <a:xfrm>
            <a:off x="2067528" y="4997615"/>
            <a:ext cx="1460356" cy="114530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629759" y="4799321"/>
            <a:ext cx="320326" cy="4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2175540" y="5013201"/>
            <a:ext cx="1224136" cy="118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Проверяй адрес сайта!</a:t>
            </a:r>
          </a:p>
        </p:txBody>
      </p:sp>
      <p:sp>
        <p:nvSpPr>
          <p:cNvPr id="43" name="Загнутый угол 42"/>
          <p:cNvSpPr/>
          <p:nvPr/>
        </p:nvSpPr>
        <p:spPr>
          <a:xfrm>
            <a:off x="3680137" y="4683524"/>
            <a:ext cx="1872208" cy="1697296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452129" y="442384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802202" y="4805104"/>
            <a:ext cx="1620181" cy="1494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Обрати внимание на настоящий адрес сайта! </a:t>
            </a:r>
          </a:p>
          <a:p>
            <a:pPr algn="ctr"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наведении мыши реальный адрес отображается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всплывающей подсказке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12" name="Загнутый угол 11"/>
          <p:cNvSpPr/>
          <p:nvPr/>
        </p:nvSpPr>
        <p:spPr>
          <a:xfrm>
            <a:off x="330452" y="4859204"/>
            <a:ext cx="1598344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28210" y="458022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2420" y="5095150"/>
            <a:ext cx="1557042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функционал браузера: «избранное», «закладки»!</a:t>
            </a:r>
          </a:p>
        </p:txBody>
      </p:sp>
      <p:sp>
        <p:nvSpPr>
          <p:cNvPr id="55" name="Прямоугольник 54"/>
          <p:cNvSpPr/>
          <p:nvPr/>
        </p:nvSpPr>
        <p:spPr>
          <a:xfrm rot="2357994" flipV="1">
            <a:off x="3908067" y="22447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flipV="1">
            <a:off x="6948264" y="405180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flipV="1">
            <a:off x="6365899" y="6302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39551" y="3854825"/>
            <a:ext cx="4211353" cy="8175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не стать жертвой мошенников?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определить подделку?</a:t>
            </a:r>
          </a:p>
          <a:p>
            <a:pPr algn="ctr">
              <a:tabLst>
                <a:tab pos="2955925" algn="l"/>
              </a:tabLst>
            </a:pPr>
            <a:r>
              <a:rPr lang="ru-RU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rPr>
              <a:t>Как обезопаситься?</a:t>
            </a:r>
          </a:p>
        </p:txBody>
      </p:sp>
      <p:sp>
        <p:nvSpPr>
          <p:cNvPr id="59" name="Прямоугольник 58"/>
          <p:cNvSpPr/>
          <p:nvPr/>
        </p:nvSpPr>
        <p:spPr>
          <a:xfrm rot="19345774" flipV="1">
            <a:off x="122355" y="222006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06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8CB3B3F2-2D71-4003-BCEA-0A65982BD7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61288" y="2487613"/>
            <a:ext cx="3086675" cy="375232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xmlns="" id="{0664C83C-E9AF-4FDF-A660-B45052A4AC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6016" y="2487612"/>
            <a:ext cx="3266696" cy="375231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214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ED6BD6-A135-4227-8B12-532C78D3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xmlns="" id="{9F114B48-DDA3-4350-888C-0D96F6A38D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24030" y="2487612"/>
            <a:ext cx="3158681" cy="3752319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717BE21-641B-42F9-9EF6-92335D248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21</a:t>
            </a:fld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E9D575B8-48C2-42F7-9280-A189CACADC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1288" y="2487613"/>
            <a:ext cx="3158684" cy="3752320"/>
          </a:xfrm>
        </p:spPr>
      </p:pic>
    </p:spTree>
    <p:extLst>
      <p:ext uri="{BB962C8B-B14F-4D97-AF65-F5344CB8AC3E}">
        <p14:creationId xmlns:p14="http://schemas.microsoft.com/office/powerpoint/2010/main" val="223530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38FBD5-F4FA-4FB2-91E6-E7871FFC4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Сайт Министерства внутренних дел Республики Беларусь</a:t>
            </a:r>
            <a:endParaRPr lang="ru-BY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F447A179-0555-4AF1-B384-1FB9BFDC5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8406" y="2295439"/>
            <a:ext cx="6114286" cy="1497226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52B74A-BF5F-4A59-A12F-0E95B105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D8C7C75-A717-4A12-9C01-C1A52D5CF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4" y="4077072"/>
            <a:ext cx="4809524" cy="2628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ABDA821-53E6-457C-B878-55C2D2017FD6}"/>
              </a:ext>
            </a:extLst>
          </p:cNvPr>
          <p:cNvSpPr txBox="1"/>
          <p:nvPr/>
        </p:nvSpPr>
        <p:spPr>
          <a:xfrm>
            <a:off x="4788024" y="5503459"/>
            <a:ext cx="3837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https://www.mvd.gov.by/ru/news/7815</a:t>
            </a:r>
            <a:r>
              <a:rPr lang="ru-RU" dirty="0"/>
              <a:t> 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533783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A6E000-5E57-4B08-8BA4-7E798572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B4BCC64-17C5-4598-8197-866022BC6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550" y="404664"/>
            <a:ext cx="8372913" cy="6012668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7142C8-CFCE-49A5-A6E5-0A6BEEEB5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357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5171F-FB98-4B0E-B0A9-19B066EF3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E5983E9-E59C-4D32-B4C6-1C4FB3081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537094"/>
            <a:ext cx="8208912" cy="591624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5FDC01D-BB77-40DA-A5F2-F40B367C0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98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88047A-CF51-41EA-9632-FDC61A4C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C2A1422-A1A1-4835-BDE2-B7C82EDBF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9BB49C-8C67-4CD8-9184-26023DC7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25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6EADFB-1CDB-4CFF-A972-1DB1D80B6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54" y="404664"/>
            <a:ext cx="821410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01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88047A-CF51-41EA-9632-FDC61A4CC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BY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EAE9EE4D-4E49-48FB-A220-7E06BF10E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141" y="618067"/>
            <a:ext cx="8231315" cy="579926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9BB49C-8C67-4CD8-9184-26023DC7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9F197-E0BE-45FC-A5D2-43639B39587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99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415" y="3260421"/>
            <a:ext cx="3116795" cy="123388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476" y="2982696"/>
            <a:ext cx="5220258" cy="11097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1"/>
            <a:ext cx="7632525" cy="5400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подделка!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8052" cy="385018"/>
          </a:xfrm>
        </p:spPr>
        <p:txBody>
          <a:bodyPr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t>3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23850" y="256490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effectLst/>
              </a:rPr>
              <a:t>Где правда? Как распознать обман?</a:t>
            </a:r>
          </a:p>
        </p:txBody>
      </p:sp>
      <p:pic>
        <p:nvPicPr>
          <p:cNvPr id="1026" name="Picture 2" descr="C:\Users\Stanislav.Skusov\Desktop\Безымянный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516" y="1015137"/>
            <a:ext cx="3112202" cy="2059410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8" name="Picture 4" descr="C:\Users\Stanislav.Skusov\Desktop\2013-10-15_14152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719" y="4673882"/>
            <a:ext cx="3124999" cy="1634397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3" name="Прямоугольник 12"/>
          <p:cNvSpPr/>
          <p:nvPr/>
        </p:nvSpPr>
        <p:spPr>
          <a:xfrm>
            <a:off x="503548" y="1015137"/>
            <a:ext cx="5040560" cy="1502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75034" y="1125423"/>
            <a:ext cx="4653049" cy="1187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rgbClr val="C00000"/>
                </a:solidFill>
              </a:rPr>
              <a:t>Как обманывают в Интернете?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 подтвердить логин/пароль.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Предлагают бесплатный антивирус.</a:t>
            </a:r>
            <a:br>
              <a:rPr lang="ru-RU" sz="1400" b="1" dirty="0">
                <a:solidFill>
                  <a:srgbClr val="C00000"/>
                </a:solidFill>
              </a:rPr>
            </a:br>
            <a:r>
              <a:rPr lang="ru-RU" sz="1400" b="1" dirty="0">
                <a:solidFill>
                  <a:srgbClr val="C00000"/>
                </a:solidFill>
              </a:rPr>
              <a:t>а устанавливают вредоносное ПО, вирусы.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C00000"/>
                </a:solidFill>
              </a:rPr>
              <a:t>Просят отправить СМС (платное).</a:t>
            </a:r>
          </a:p>
        </p:txBody>
      </p:sp>
      <p:pic>
        <p:nvPicPr>
          <p:cNvPr id="17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8" y="712892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712891"/>
            <a:ext cx="2698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335924" y="4194834"/>
            <a:ext cx="52202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effectLst/>
              </a:rPr>
              <a:t>Сомневаешься?</a:t>
            </a:r>
          </a:p>
        </p:txBody>
      </p:sp>
      <p:sp>
        <p:nvSpPr>
          <p:cNvPr id="20" name="Прямоугольник 19"/>
          <p:cNvSpPr/>
          <p:nvPr/>
        </p:nvSpPr>
        <p:spPr>
          <a:xfrm flipV="1">
            <a:off x="6742696" y="89625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V="1">
            <a:off x="6880562" y="3145836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flipV="1">
            <a:off x="6874420" y="455929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Загнутый угол 22"/>
          <p:cNvSpPr/>
          <p:nvPr/>
        </p:nvSpPr>
        <p:spPr>
          <a:xfrm>
            <a:off x="312218" y="4727848"/>
            <a:ext cx="1379462" cy="1759983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836962" y="449526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24186" y="4727848"/>
            <a:ext cx="1179453" cy="15876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Закрой страницу, блокировка пропала?  Все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порядке! </a:t>
            </a:r>
          </a:p>
        </p:txBody>
      </p:sp>
      <p:sp>
        <p:nvSpPr>
          <p:cNvPr id="27" name="Загнутый угол 26"/>
          <p:cNvSpPr/>
          <p:nvPr/>
        </p:nvSpPr>
        <p:spPr>
          <a:xfrm>
            <a:off x="1503639" y="4578393"/>
            <a:ext cx="1304165" cy="156802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1870" flipH="1">
            <a:off x="1930030" y="437927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31997" y="4814339"/>
            <a:ext cx="1375808" cy="1159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Проверь систему антивирусом!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699792" y="4617132"/>
            <a:ext cx="1598344" cy="1847004"/>
            <a:chOff x="330452" y="4346226"/>
            <a:chExt cx="1598344" cy="1847004"/>
          </a:xfrm>
        </p:grpSpPr>
        <p:sp>
          <p:nvSpPr>
            <p:cNvPr id="31" name="Загнутый угол 30"/>
            <p:cNvSpPr/>
            <p:nvPr/>
          </p:nvSpPr>
          <p:spPr>
            <a:xfrm>
              <a:off x="330452" y="4625209"/>
              <a:ext cx="159834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1026">
              <a:off x="1028210" y="4346226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>
              <a:off x="342420" y="4861155"/>
              <a:ext cx="1557042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Авторизуйся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под своими аккаунтами и убедись, </a:t>
              </a:r>
              <a:b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что все в порядке!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11960" y="4158953"/>
            <a:ext cx="1418324" cy="1784979"/>
            <a:chOff x="510472" y="4408251"/>
            <a:chExt cx="1418324" cy="1784979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510472" y="4625209"/>
              <a:ext cx="1418324" cy="15680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4" descr="D:\00_USER_C\Desktop\Картинки\g20363-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07605">
              <a:off x="1106392" y="4408251"/>
              <a:ext cx="320326" cy="465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Прямоугольник 36"/>
            <p:cNvSpPr/>
            <p:nvPr/>
          </p:nvSpPr>
          <p:spPr>
            <a:xfrm>
              <a:off x="510472" y="4861155"/>
              <a:ext cx="1388990" cy="11597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Смени пароли к аккаунтам, которые используешь!</a:t>
              </a:r>
            </a:p>
          </p:txBody>
        </p:sp>
      </p:grpSp>
      <p:sp>
        <p:nvSpPr>
          <p:cNvPr id="38" name="Прямоугольник 37"/>
          <p:cNvSpPr/>
          <p:nvPr/>
        </p:nvSpPr>
        <p:spPr>
          <a:xfrm rot="19210197" flipV="1">
            <a:off x="86350" y="2868110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663895" flipV="1">
            <a:off x="4938413" y="28681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Загнутый угол 52"/>
          <p:cNvSpPr/>
          <p:nvPr/>
        </p:nvSpPr>
        <p:spPr>
          <a:xfrm>
            <a:off x="5904149" y="945620"/>
            <a:ext cx="2844316" cy="1770715"/>
          </a:xfrm>
          <a:prstGeom prst="foldedCorner">
            <a:avLst/>
          </a:prstGeom>
          <a:solidFill>
            <a:srgbClr val="FFFFFF">
              <a:alpha val="43922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2220" y="6343435"/>
            <a:ext cx="2489417" cy="433937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4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9511" y="188639"/>
            <a:ext cx="7776865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Осторожно, спам!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8933" y="5147903"/>
            <a:ext cx="1253992" cy="1339928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2" name="Picture 4" descr="http://seoprodvig.ru/wp-content/uploads/2012/11/zarabot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17" y="3057514"/>
            <a:ext cx="2463139" cy="141870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26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04348" y="4687711"/>
            <a:ext cx="1044117" cy="1343746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C:\Users\Stanislav.Skusov\Desktop\Спам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8" y="831803"/>
            <a:ext cx="1675876" cy="18595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871699" y="4353947"/>
            <a:ext cx="29163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effectLst/>
              </a:rPr>
              <a:t>Будь внимателен!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2596555" y="903834"/>
            <a:ext cx="2868072" cy="1812501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88112" y="890524"/>
            <a:ext cx="2783988" cy="1825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Первоначально слово «SPAM» появилось в 1936 г. 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Оно расшифровывалось как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SPiced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hAM</a:t>
            </a: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(острая ветчина) и было товарным знаком для мясных консервов.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5904148" y="945620"/>
            <a:ext cx="2844316" cy="1770715"/>
          </a:xfrm>
          <a:prstGeom prst="foldedCorner">
            <a:avLst/>
          </a:prstGeom>
          <a:solidFill>
            <a:srgbClr val="FFCCCC">
              <a:alpha val="80000"/>
            </a:srgbClr>
          </a:solidFill>
          <a:ln>
            <a:solidFill>
              <a:srgbClr val="FF000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164" y="1163278"/>
            <a:ext cx="2448272" cy="1293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b="1" i="1" dirty="0" err="1">
                <a:solidFill>
                  <a:schemeClr val="accent2">
                    <a:lumMod val="75000"/>
                  </a:schemeClr>
                </a:solidFill>
              </a:rPr>
              <a:t>Cпам</a:t>
            </a: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 – это массовая рассылка незапрашиваемых получателем электронных сообщений коммерческого и некоммерческого содержания.</a:t>
            </a:r>
          </a:p>
        </p:txBody>
      </p:sp>
      <p:pic>
        <p:nvPicPr>
          <p:cNvPr id="24" name="Picture 5" descr="D:\00_USER_C\Desktop\Картинки\g2030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276" y="700116"/>
            <a:ext cx="361311" cy="5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52" y="75796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7018" y="77127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468923" y="3007119"/>
            <a:ext cx="5308291" cy="11779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87323" y="3007120"/>
            <a:ext cx="4900197" cy="117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975" indent="84138"/>
            <a:r>
              <a:rPr lang="ru-RU" sz="1400" b="1" dirty="0">
                <a:solidFill>
                  <a:srgbClr val="C00000"/>
                </a:solidFill>
              </a:rPr>
              <a:t>ПОМНИ: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идя на поводу у </a:t>
            </a:r>
            <a:r>
              <a:rPr lang="ru-RU" sz="1400" dirty="0" err="1">
                <a:solidFill>
                  <a:srgbClr val="C00000"/>
                </a:solidFill>
              </a:rPr>
              <a:t>СПАМа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есть риск: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Отправить платное СМС, оплатить навязанную услугу.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Получить платную подписку на ненужную информацию.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Потерять учётные и (или) иные данные.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Стать жертвой обмана.</a:t>
            </a:r>
          </a:p>
        </p:txBody>
      </p:sp>
      <p:pic>
        <p:nvPicPr>
          <p:cNvPr id="30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7" y="271633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15" y="271633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 flipH="1">
            <a:off x="253458" y="4476220"/>
            <a:ext cx="1726254" cy="2011611"/>
            <a:chOff x="204206" y="4727848"/>
            <a:chExt cx="1726254" cy="1759983"/>
          </a:xfrm>
        </p:grpSpPr>
        <p:sp>
          <p:nvSpPr>
            <p:cNvPr id="32" name="Загнутый угол 3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04206" y="4734160"/>
              <a:ext cx="1726254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безопасность браузера и почтовой программы 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(подключи </a:t>
              </a:r>
              <a:r>
                <a:rPr lang="ru-RU" sz="105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антифишинг</a:t>
              </a:r>
              <a:r>
                <a:rPr lang="ru-RU" sz="105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, защиту от спама и др. встроенные средства защиты)!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871701" y="4822429"/>
            <a:ext cx="2039860" cy="1785808"/>
            <a:chOff x="413290" y="4702023"/>
            <a:chExt cx="1609535" cy="1785808"/>
          </a:xfrm>
        </p:grpSpPr>
        <p:sp>
          <p:nvSpPr>
            <p:cNvPr id="40" name="Загнутый угол 39"/>
            <p:cNvSpPr/>
            <p:nvPr/>
          </p:nvSpPr>
          <p:spPr>
            <a:xfrm flipH="1">
              <a:off x="413290" y="4727848"/>
              <a:ext cx="1609535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413291" y="4702023"/>
              <a:ext cx="1448841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дополнительные расширения браузеров, например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AddBlock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(позволяет блокировать СПАМ и рекламные блоки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), WOT </a:t>
              </a:r>
              <a:r>
                <a:rPr lang="ru-RU" sz="10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(показывает рейтинг сайта среди интернет-пользователей)! </a:t>
              </a:r>
              <a:endPara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 flipH="1">
            <a:off x="3707904" y="4743853"/>
            <a:ext cx="1289444" cy="1453408"/>
            <a:chOff x="658014" y="4727849"/>
            <a:chExt cx="1033666" cy="1315224"/>
          </a:xfrm>
        </p:grpSpPr>
        <p:sp>
          <p:nvSpPr>
            <p:cNvPr id="43" name="Загнутый угол 42"/>
            <p:cNvSpPr/>
            <p:nvPr/>
          </p:nvSpPr>
          <p:spPr>
            <a:xfrm>
              <a:off x="658014" y="4727849"/>
              <a:ext cx="1033666" cy="1315224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5649" y="4727849"/>
              <a:ext cx="946031" cy="13152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Антивирус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файерволл</a:t>
              </a:r>
              <a:r>
                <a:rPr lang="ru-RU" sz="14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!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4788023" y="4602697"/>
            <a:ext cx="1379463" cy="1822363"/>
            <a:chOff x="312218" y="4727848"/>
            <a:chExt cx="1379463" cy="1759983"/>
          </a:xfrm>
        </p:grpSpPr>
        <p:sp>
          <p:nvSpPr>
            <p:cNvPr id="46" name="Загнутый угол 45"/>
            <p:cNvSpPr/>
            <p:nvPr/>
          </p:nvSpPr>
          <p:spPr>
            <a:xfrm>
              <a:off x="312218" y="4727848"/>
              <a:ext cx="137946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12220" y="4814023"/>
              <a:ext cx="1379461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Проверяй надёжность поставщика услуг, используй информационные сервисы «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who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is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»! </a:t>
              </a:r>
            </a:p>
          </p:txBody>
        </p:sp>
      </p:grpSp>
      <p:pic>
        <p:nvPicPr>
          <p:cNvPr id="33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482129" y="433332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129863" y="4558881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27160" y="433550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068491" y="470015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 flipV="1">
            <a:off x="926799" y="643382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 rot="18777987" flipV="1">
            <a:off x="6218249" y="5075308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 rot="2414484" flipV="1">
            <a:off x="8231959" y="4702365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 rot="18998636" flipV="1">
            <a:off x="5836239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 rot="2118620" flipV="1">
            <a:off x="8103905" y="3036724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29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459411" y="6948708"/>
            <a:ext cx="2133600" cy="365125"/>
          </a:xfrm>
        </p:spPr>
        <p:txBody>
          <a:bodyPr/>
          <a:lstStyle/>
          <a:p>
            <a:fld id="{64C9F197-E0BE-45FC-A5D2-43639B395875}" type="slidenum">
              <a:rPr lang="ru-RU" smtClean="0"/>
              <a:t>5</a:t>
            </a:fld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3850" y="188640"/>
            <a:ext cx="7668530" cy="828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Персональные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данные и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личная информация в Интернете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281" y="2613930"/>
            <a:ext cx="3060258" cy="1857283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6552220" y="6343435"/>
            <a:ext cx="2447292" cy="433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C9F197-E0BE-45FC-A5D2-43639B395875}" type="slidenum">
              <a:rPr lang="ru-RU" sz="2400" b="1" smtClean="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5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191204" y="1162055"/>
            <a:ext cx="2502043" cy="1340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696" y="1029497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20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нутый угол 20"/>
          <p:cNvSpPr/>
          <p:nvPr/>
        </p:nvSpPr>
        <p:spPr>
          <a:xfrm flipH="1">
            <a:off x="473696" y="1181899"/>
            <a:ext cx="2977220" cy="1320172"/>
          </a:xfrm>
          <a:prstGeom prst="foldedCorner">
            <a:avLst/>
          </a:prstGeom>
          <a:solidFill>
            <a:srgbClr val="FFFFFF"/>
          </a:solidFill>
          <a:ln>
            <a:solidFill>
              <a:srgbClr val="00B0F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5257" y="1168588"/>
            <a:ext cx="2890312" cy="142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2955925" algn="l"/>
              </a:tabLst>
            </a:pP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Персональные данные –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твоя частная собственность,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прежде чем публиковать их </a:t>
            </a:r>
            <a:b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(или) передавать третьим лицам, подумай, стоит  ли?</a:t>
            </a:r>
          </a:p>
        </p:txBody>
      </p: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44" y="107300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75" y="104280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344925" y="2679469"/>
            <a:ext cx="541787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effectLst/>
              </a:rPr>
              <a:t>Кому и зачем нужна твоя персональная информация?</a:t>
            </a:r>
          </a:p>
        </p:txBody>
      </p:sp>
      <p:grpSp>
        <p:nvGrpSpPr>
          <p:cNvPr id="26" name="Группа 25"/>
          <p:cNvGrpSpPr/>
          <p:nvPr/>
        </p:nvGrpSpPr>
        <p:grpSpPr>
          <a:xfrm flipH="1">
            <a:off x="423775" y="4703796"/>
            <a:ext cx="1559482" cy="1856607"/>
            <a:chOff x="312218" y="4727848"/>
            <a:chExt cx="1559482" cy="1759983"/>
          </a:xfrm>
        </p:grpSpPr>
        <p:sp>
          <p:nvSpPr>
            <p:cNvPr id="27" name="Загнутый угол 26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регистрации в социальных сетях следует использовать только Имя или Псевдоним (ник)!</a:t>
              </a:r>
            </a:p>
          </p:txBody>
        </p:sp>
      </p:grpSp>
      <p:pic>
        <p:nvPicPr>
          <p:cNvPr id="2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1043353" y="449142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426931" y="3174789"/>
            <a:ext cx="5160701" cy="126687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52303" y="3174789"/>
            <a:ext cx="4900197" cy="129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80% преступников берут информацию в соц. сетях.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кражи паролей.</a:t>
            </a:r>
          </a:p>
          <a:p>
            <a:pPr marL="200025" indent="-200025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Личная информация используется для совершения таких преступлений как: шантаж, вымогательство, оскорбление, клевета, </a:t>
            </a: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киднеппинг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, хищение!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319623" y="2838845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395" y="2860524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Группа 33"/>
          <p:cNvGrpSpPr/>
          <p:nvPr/>
        </p:nvGrpSpPr>
        <p:grpSpPr>
          <a:xfrm flipH="1">
            <a:off x="5608910" y="4764843"/>
            <a:ext cx="1559482" cy="1856607"/>
            <a:chOff x="312218" y="4727848"/>
            <a:chExt cx="1559482" cy="1759983"/>
          </a:xfrm>
        </p:grpSpPr>
        <p:sp>
          <p:nvSpPr>
            <p:cNvPr id="35" name="Загнутый угол 3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Хорошо подумай, какую информацию можно публиковать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Интернете!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 flipH="1">
            <a:off x="3872477" y="4724006"/>
            <a:ext cx="1559482" cy="1856607"/>
            <a:chOff x="312218" y="4727848"/>
            <a:chExt cx="1559482" cy="1759983"/>
          </a:xfrm>
        </p:grpSpPr>
        <p:sp>
          <p:nvSpPr>
            <p:cNvPr id="38" name="Загнутый угол 37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публикуй информацию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 своём местонахождении и (или) материальных ценностях!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 flipH="1">
            <a:off x="2216017" y="4929939"/>
            <a:ext cx="1559482" cy="1505534"/>
            <a:chOff x="312218" y="4727848"/>
            <a:chExt cx="1559482" cy="1759983"/>
          </a:xfrm>
        </p:grpSpPr>
        <p:sp>
          <p:nvSpPr>
            <p:cNvPr id="41" name="Загнутый угол 4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Настрой приватность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соц. сетях и  других сервисах</a:t>
              </a:r>
            </a:p>
          </p:txBody>
        </p:sp>
      </p:grpSp>
      <p:grpSp>
        <p:nvGrpSpPr>
          <p:cNvPr id="43" name="Группа 42"/>
          <p:cNvGrpSpPr/>
          <p:nvPr/>
        </p:nvGrpSpPr>
        <p:grpSpPr>
          <a:xfrm flipH="1">
            <a:off x="7321179" y="4744216"/>
            <a:ext cx="1559482" cy="1599219"/>
            <a:chOff x="312218" y="4727848"/>
            <a:chExt cx="1559482" cy="1759983"/>
          </a:xfrm>
        </p:grpSpPr>
        <p:sp>
          <p:nvSpPr>
            <p:cNvPr id="44" name="Загнутый угол 43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доверяй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свои секреты незнакомцам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из Интернета!</a:t>
              </a:r>
            </a:p>
          </p:txBody>
        </p:sp>
      </p:grpSp>
      <p:pic>
        <p:nvPicPr>
          <p:cNvPr id="4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7940757" y="454958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6271228" y="45322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4599504" y="449142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2855027" y="4696456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 flipV="1">
            <a:off x="6751195" y="2733873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52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4" y="712162"/>
            <a:ext cx="3133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88640"/>
            <a:ext cx="7632526" cy="5400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Анонимность в сети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09321"/>
            <a:ext cx="2483296" cy="379770"/>
          </a:xfrm>
        </p:spPr>
        <p:txBody>
          <a:bodyPr vert="horz" lIns="91440" tIns="45720" rIns="91440" bIns="45720" rtlCol="0" anchor="b"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6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4017123" y="3874482"/>
            <a:ext cx="4803349" cy="598634"/>
          </a:xfrm>
          <a:prstGeom prst="rect">
            <a:avLst/>
          </a:prstGeom>
          <a:solidFill>
            <a:srgbClr val="FFFFFF">
              <a:alpha val="52157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Официальные аккаунты знаменитостей  всегда проходят  процедуру верификации 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8640452" y="5044623"/>
            <a:ext cx="4140460" cy="16444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effectLst/>
              <a:latin typeface="+mn-lt"/>
            </a:endParaRPr>
          </a:p>
        </p:txBody>
      </p:sp>
      <p:pic>
        <p:nvPicPr>
          <p:cNvPr id="6146" name="Picture 2" descr="C:\Users\Stanislav.Skusov\Desktop\2013-10-14_17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850" y="2808706"/>
            <a:ext cx="3600078" cy="16644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Стрелка влево 4"/>
          <p:cNvSpPr/>
          <p:nvPr/>
        </p:nvSpPr>
        <p:spPr>
          <a:xfrm>
            <a:off x="4021254" y="2769849"/>
            <a:ext cx="4799218" cy="986408"/>
          </a:xfrm>
          <a:prstGeom prst="leftArrow">
            <a:avLst>
              <a:gd name="adj1" fmla="val 99448"/>
              <a:gd name="adj2" fmla="val 19095"/>
            </a:avLst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Stanislav.Skusov\Desktop\2013-10-14_17264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61314" y="2808705"/>
            <a:ext cx="4193698" cy="94755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 flipH="1">
            <a:off x="3527883" y="836711"/>
            <a:ext cx="3130279" cy="1332148"/>
            <a:chOff x="312218" y="4572555"/>
            <a:chExt cx="1559482" cy="1915276"/>
          </a:xfrm>
        </p:grpSpPr>
        <p:sp>
          <p:nvSpPr>
            <p:cNvPr id="17" name="Загнутый угол 16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ЗАПОМНИ!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АНОНИМНОСТЬ В ИНТЕРНЕТЕ - ЭТО МИФ!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Следы пребывания в Интернете хранятся долго,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даже прокси и </a:t>
              </a:r>
              <a:r>
                <a:rPr lang="ru-RU" sz="1200" i="1" dirty="0" err="1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анонимайзеры</a:t>
              </a: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не помогут скрыться!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 flipH="1">
            <a:off x="6768242" y="977247"/>
            <a:ext cx="1986767" cy="1224136"/>
            <a:chOff x="312218" y="4727848"/>
            <a:chExt cx="1559482" cy="1759983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727848"/>
              <a:ext cx="1431388" cy="1587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Веди себя в интернете вежливо, как в реальной жизни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94" y="748110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2477" y="704155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0557" y="596107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11">
            <a:off x="8434645" y="79839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689" flipH="1">
            <a:off x="6790455" y="798397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377336" y="2352187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Задумайся, с кем ты общаешься в интернете, кто скрывается под «ником»?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35437" y="4799569"/>
            <a:ext cx="8205015" cy="176177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35437" y="4842928"/>
            <a:ext cx="8097003" cy="1610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ВНИМАНИЕ:</a:t>
            </a:r>
            <a:r>
              <a:rPr lang="ru-RU" sz="1400" dirty="0">
                <a:solidFill>
                  <a:srgbClr val="C00000"/>
                </a:solidFill>
              </a:rPr>
              <a:t> Будь осторожен при общении с незнакомцами в сети! </a:t>
            </a:r>
            <a:br>
              <a:rPr lang="ru-RU" sz="1400" dirty="0">
                <a:solidFill>
                  <a:srgbClr val="C00000"/>
                </a:solidFill>
              </a:rPr>
            </a:br>
            <a:r>
              <a:rPr lang="ru-RU" sz="1400" dirty="0">
                <a:solidFill>
                  <a:srgbClr val="C00000"/>
                </a:solidFill>
              </a:rPr>
              <a:t>Ими могут оказаться: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Маньяки, педофилы, извращенцы. Завлекают в свои сети, склоняют к совершению развратных действий! Такое общение может быть опасным для жизни!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Интернет-ХАМЫ (Тролли) провоцируют на необдуманные поступки и необоснованную агрессию!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Киберпреступники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зачастую обманом похищают чужое имущество!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Хакеры используют анонимность для распространения вредоносного программного обеспечения, завладения учётными данными, платёжными реквизитами, персональной информацией!</a:t>
            </a:r>
          </a:p>
        </p:txBody>
      </p:sp>
      <p:pic>
        <p:nvPicPr>
          <p:cNvPr id="32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506411" y="450572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67" y="4527400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49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579" y="1139544"/>
            <a:ext cx="2419350" cy="1489664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19300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+mj-cs"/>
              </a:rPr>
              <a:pPr/>
              <a:t>7</a:t>
            </a:fld>
            <a:endParaRPr lang="ru-RU" sz="2400" b="1" dirty="0">
              <a:solidFill>
                <a:schemeClr val="bg1"/>
              </a:solidFill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51520" y="188639"/>
            <a:ext cx="8640960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Открытые сети, чужая техника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0779" y="2764814"/>
            <a:ext cx="2419350" cy="684076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7504" y="82700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Небрежное отношение к личной информации может привести к её утере</a:t>
            </a:r>
            <a:r>
              <a:rPr lang="ru-RU" dirty="0"/>
              <a:t>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2132" y="1387695"/>
            <a:ext cx="5922056" cy="2054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04" y="1387696"/>
            <a:ext cx="5652668" cy="20548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ПОМНИ </a:t>
            </a:r>
            <a:r>
              <a:rPr lang="ru-RU" sz="1400" dirty="0">
                <a:solidFill>
                  <a:srgbClr val="C00000"/>
                </a:solidFill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Будь осторожен в открытых и небезопасных сетях. Подключение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к ложной сети может моментально лишить тебя всей персональной информации, хранящейся в твоем электронном устройстве: преступнику станут доступны пароли,  и другая информация.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Опасно оставлять свои учётные данные на устройстве, которое тебе не принадлежит, этими данными могут воспользоваться 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в преступных целях. 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444675" y="1044399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431" y="107343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324754" y="3645024"/>
            <a:ext cx="8362425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effectLst/>
              </a:rPr>
              <a:t>Несколько простых правил, которые следует соблюдать при работе в открытых сетях  или с использованием «чужой» техники: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08496" y="4057157"/>
            <a:ext cx="2861814" cy="2503247"/>
            <a:chOff x="312218" y="4727848"/>
            <a:chExt cx="1569630" cy="1759983"/>
          </a:xfrm>
        </p:grpSpPr>
        <p:sp>
          <p:nvSpPr>
            <p:cNvPr id="18" name="Загнутый угол 17"/>
            <p:cNvSpPr/>
            <p:nvPr/>
          </p:nvSpPr>
          <p:spPr>
            <a:xfrm flipH="1"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44583" y="4741147"/>
              <a:ext cx="1537265" cy="17466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При работе с публичным устройством используй пункт «чужой компьютер».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режим «приватного просмотра»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браузере.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Всегда используй  кнопку «выйти» при завершении работы с ресурсом.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Отказывайся от сохранения пароля  при работе на «чужом компьютере».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3413058" y="4401108"/>
            <a:ext cx="2471316" cy="1944216"/>
            <a:chOff x="312218" y="4727848"/>
            <a:chExt cx="1569629" cy="1759983"/>
          </a:xfrm>
        </p:grpSpPr>
        <p:sp>
          <p:nvSpPr>
            <p:cNvPr id="22" name="Загнутый угол 21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безопасное соединение с почтой и сервисами (безопасное соединение обозначено замком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зелёным текстом).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оставляй без присмотра устройства доступа в сеть (телефон, планшет, ноутбук).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6132120" y="4096360"/>
            <a:ext cx="2678009" cy="2464044"/>
            <a:chOff x="312218" y="4727848"/>
            <a:chExt cx="1559482" cy="1759983"/>
          </a:xfrm>
        </p:grpSpPr>
        <p:sp>
          <p:nvSpPr>
            <p:cNvPr id="25" name="Загнутый угол 24"/>
            <p:cNvSpPr/>
            <p:nvPr/>
          </p:nvSpPr>
          <p:spPr>
            <a:xfrm>
              <a:off x="312218" y="4727848"/>
              <a:ext cx="1559482" cy="175998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24187" y="4816937"/>
              <a:ext cx="1475915" cy="16708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шифрованные хранилища данных, которые помогут защитить твои личные файлы.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сложные пароли, состоящие из прописных и заглавных  латинских букв и цифр, а также символов.</a:t>
              </a:r>
            </a:p>
            <a:p>
              <a:pPr marL="228600" indent="-228600">
                <a:buFont typeface="+mj-lt"/>
                <a:buAutoNum type="arabicPeriod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Используй только открытые сети в надежности которых ты уверен. </a:t>
              </a:r>
            </a:p>
          </p:txBody>
        </p:sp>
      </p:grpSp>
      <p:pic>
        <p:nvPicPr>
          <p:cNvPr id="2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387465" y="384348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5" y="4118762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240">
            <a:off x="7301986" y="388617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64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83296" cy="385018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8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0414" y="188639"/>
            <a:ext cx="7119898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Условия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использования программного продукта</a:t>
            </a:r>
          </a:p>
        </p:txBody>
      </p:sp>
      <p:pic>
        <p:nvPicPr>
          <p:cNvPr id="2050" name="Picture 2" descr="C:\Users\Stanislav.Skusov\Desktop\2013-10-21_152219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20" y="2204034"/>
            <a:ext cx="2196243" cy="162184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1" name="Picture 3" descr="C:\Users\Stanislav.Skusov\Desktop\2013-10-21_1525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3438" y="4185084"/>
            <a:ext cx="2212530" cy="21349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Прямоугольник 10"/>
          <p:cNvSpPr/>
          <p:nvPr/>
        </p:nvSpPr>
        <p:spPr>
          <a:xfrm>
            <a:off x="881231" y="2132857"/>
            <a:ext cx="5382957" cy="176419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outerShdw blurRad="50800" dist="63500" dir="7320000" sx="101000" sy="101000" algn="tr" rotWithShape="0">
              <a:schemeClr val="tx1">
                <a:alpha val="3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259631" y="2246214"/>
            <a:ext cx="5004557" cy="1498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Подтверждая  соглашение «вслепую» ты можешь: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Оформить платные подписки/услуги;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Предоставить приложению/программе обширные права;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Лишиться персональных данных, хранящихся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на электронном устройстве;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звеном </a:t>
            </a:r>
            <a:r>
              <a:rPr lang="ru-RU" sz="1400" dirty="0" err="1">
                <a:solidFill>
                  <a:schemeClr val="tx1"/>
                </a:solidFill>
              </a:rPr>
              <a:t>ботнета</a:t>
            </a:r>
            <a:r>
              <a:rPr lang="ru-RU" sz="1400" dirty="0">
                <a:solidFill>
                  <a:schemeClr val="tx1"/>
                </a:solidFill>
              </a:rPr>
              <a:t> и (или) СПАМ сети;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chemeClr val="tx1"/>
                </a:solidFill>
              </a:rPr>
              <a:t>Стать жертвой мошенников.</a:t>
            </a:r>
          </a:p>
        </p:txBody>
      </p:sp>
      <p:pic>
        <p:nvPicPr>
          <p:cNvPr id="13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9638">
            <a:off x="939245" y="1840271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00_USER_C\Desktop\Картинки\g202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04" y="1818592"/>
            <a:ext cx="284209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 flipH="1">
            <a:off x="320993" y="832675"/>
            <a:ext cx="8405975" cy="985918"/>
            <a:chOff x="312778" y="4572555"/>
            <a:chExt cx="1646547" cy="1915276"/>
          </a:xfrm>
        </p:grpSpPr>
        <p:sp>
          <p:nvSpPr>
            <p:cNvPr id="16" name="Загнутый угол 15"/>
            <p:cNvSpPr/>
            <p:nvPr/>
          </p:nvSpPr>
          <p:spPr>
            <a:xfrm>
              <a:off x="312778" y="4572555"/>
              <a:ext cx="1646547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24186" y="4572555"/>
              <a:ext cx="1617357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Любая услуга в Интернете имеет лицензионное соглашения и (или) условия использования. При установке программных продуктов (особенно  от неизвестных производителей) следует внимательно читать тексты соглашений, ведь после принятия соглашения вся ответственность и последствия использования программного продукта ложатся на тебя! </a:t>
              </a:r>
            </a:p>
          </p:txBody>
        </p:sp>
      </p:grpSp>
      <p:pic>
        <p:nvPicPr>
          <p:cNvPr id="18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190" y="700118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899" y="724718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 flipH="1">
            <a:off x="470776" y="4029192"/>
            <a:ext cx="6081441" cy="731618"/>
            <a:chOff x="312218" y="4572555"/>
            <a:chExt cx="1559482" cy="1915276"/>
          </a:xfrm>
        </p:grpSpPr>
        <p:sp>
          <p:nvSpPr>
            <p:cNvPr id="21" name="Загнутый угол 20"/>
            <p:cNvSpPr/>
            <p:nvPr/>
          </p:nvSpPr>
          <p:spPr>
            <a:xfrm>
              <a:off x="312218" y="4572555"/>
              <a:ext cx="1559482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24186" y="4572555"/>
              <a:ext cx="1547514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ПОМНИ: любые соглашения об использовании программных продуктов и услуг, даже от проверенного производителя, требуют внимательного изучения!</a:t>
              </a:r>
            </a:p>
          </p:txBody>
        </p:sp>
      </p:grpSp>
      <p:pic>
        <p:nvPicPr>
          <p:cNvPr id="23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83" y="389663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772" y="3885453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433631" y="4694973"/>
            <a:ext cx="1973064" cy="1944216"/>
            <a:chOff x="312218" y="4727848"/>
            <a:chExt cx="1569629" cy="1759983"/>
          </a:xfrm>
        </p:grpSpPr>
        <p:sp>
          <p:nvSpPr>
            <p:cNvPr id="26" name="Загнутый угол 25"/>
            <p:cNvSpPr/>
            <p:nvPr/>
          </p:nvSpPr>
          <p:spPr>
            <a:xfrm>
              <a:off x="312218" y="5146268"/>
              <a:ext cx="1115383" cy="1173319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24187" y="4727848"/>
              <a:ext cx="1557660" cy="17599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Использовать лицензионные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продукты </a:t>
              </a:r>
            </a:p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проверенного производителя;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835697" y="5411758"/>
            <a:ext cx="2927091" cy="787010"/>
            <a:chOff x="1379473" y="5122838"/>
            <a:chExt cx="1559482" cy="712433"/>
          </a:xfrm>
        </p:grpSpPr>
        <p:sp>
          <p:nvSpPr>
            <p:cNvPr id="30" name="Загнутый угол 29"/>
            <p:cNvSpPr/>
            <p:nvPr/>
          </p:nvSpPr>
          <p:spPr>
            <a:xfrm>
              <a:off x="1379473" y="5122838"/>
              <a:ext cx="1559482" cy="712433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460492" y="5122838"/>
              <a:ext cx="1478463" cy="712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Внимательно знакомиться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 лицензионным соглашением;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62788" y="5573882"/>
            <a:ext cx="1742757" cy="879451"/>
            <a:chOff x="489953" y="4727848"/>
            <a:chExt cx="1391894" cy="1235421"/>
          </a:xfrm>
        </p:grpSpPr>
        <p:sp>
          <p:nvSpPr>
            <p:cNvPr id="33" name="Загнутый угол 32"/>
            <p:cNvSpPr/>
            <p:nvPr/>
          </p:nvSpPr>
          <p:spPr>
            <a:xfrm>
              <a:off x="489953" y="4727848"/>
              <a:ext cx="1381747" cy="1235421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5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67619" y="4727848"/>
              <a:ext cx="1314228" cy="12354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использовать подозрительное ПО. </a:t>
              </a:r>
            </a:p>
          </p:txBody>
        </p:sp>
      </p:grpSp>
      <p:sp>
        <p:nvSpPr>
          <p:cNvPr id="35" name="Подзаголовок 2"/>
          <p:cNvSpPr txBox="1">
            <a:spLocks/>
          </p:cNvSpPr>
          <p:nvPr/>
        </p:nvSpPr>
        <p:spPr>
          <a:xfrm>
            <a:off x="1403334" y="4843945"/>
            <a:ext cx="5124536" cy="3379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Чтобы не стать жертвой злоумышленников :</a:t>
            </a:r>
          </a:p>
        </p:txBody>
      </p:sp>
      <p:pic>
        <p:nvPicPr>
          <p:cNvPr id="36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921185" y="4886193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2953741" y="5203944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605">
            <a:off x="5633395" y="5341298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flipV="1">
            <a:off x="7156655" y="2016327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352506" y="4018009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0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47292" cy="365125"/>
          </a:xfrm>
        </p:spPr>
        <p:txBody>
          <a:bodyPr/>
          <a:lstStyle/>
          <a:p>
            <a:fld id="{64C9F197-E0BE-45FC-A5D2-43639B395875}" type="slidenum"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  <a:ea typeface="+mj-ea"/>
                <a:cs typeface="+mj-cs"/>
              </a:rPr>
              <a:pPr/>
              <a:t>9</a:t>
            </a:fld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188639"/>
            <a:ext cx="7164796" cy="540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Мобильные устройства/Мобильный интернет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1003797"/>
            <a:ext cx="2124236" cy="3349358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2" name="Группа 11"/>
          <p:cNvGrpSpPr/>
          <p:nvPr/>
        </p:nvGrpSpPr>
        <p:grpSpPr>
          <a:xfrm flipH="1">
            <a:off x="3239852" y="1003797"/>
            <a:ext cx="3133616" cy="2164277"/>
            <a:chOff x="708314" y="4572555"/>
            <a:chExt cx="1251011" cy="1915276"/>
          </a:xfrm>
        </p:grpSpPr>
        <p:sp>
          <p:nvSpPr>
            <p:cNvPr id="13" name="Загнутый угол 12"/>
            <p:cNvSpPr/>
            <p:nvPr/>
          </p:nvSpPr>
          <p:spPr>
            <a:xfrm>
              <a:off x="708314" y="4572555"/>
              <a:ext cx="1251011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08314" y="4572555"/>
              <a:ext cx="1233229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b="1" i="1" dirty="0">
                  <a:solidFill>
                    <a:schemeClr val="accent2">
                      <a:lumMod val="75000"/>
                    </a:schemeClr>
                  </a:solidFill>
                </a:rPr>
                <a:t>Внимание! Персональные данные!</a:t>
              </a:r>
            </a:p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Сегодня мобильные устройства содержат важную информацию: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Список контактов;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Личные фотографии/видеозаписи;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доступа к электронной почте и иным аккаунтам в сети;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Данные о банковских картах/платежах;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Имеют привязку к балансу сим-карты оператора связи.</a:t>
              </a:r>
            </a:p>
          </p:txBody>
        </p:sp>
      </p:grpSp>
      <p:pic>
        <p:nvPicPr>
          <p:cNvPr id="15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36" y="832674"/>
            <a:ext cx="219075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Группа 16"/>
          <p:cNvGrpSpPr/>
          <p:nvPr/>
        </p:nvGrpSpPr>
        <p:grpSpPr>
          <a:xfrm flipH="1">
            <a:off x="473391" y="985074"/>
            <a:ext cx="2658448" cy="2164277"/>
            <a:chOff x="791106" y="4572555"/>
            <a:chExt cx="1168219" cy="1915276"/>
          </a:xfrm>
        </p:grpSpPr>
        <p:sp>
          <p:nvSpPr>
            <p:cNvPr id="18" name="Загнутый угол 17"/>
            <p:cNvSpPr/>
            <p:nvPr/>
          </p:nvSpPr>
          <p:spPr>
            <a:xfrm>
              <a:off x="791106" y="4572555"/>
              <a:ext cx="1168219" cy="1915276"/>
            </a:xfrm>
            <a:prstGeom prst="foldedCorner">
              <a:avLst/>
            </a:prstGeom>
            <a:solidFill>
              <a:srgbClr val="FFFFFF"/>
            </a:solidFill>
            <a:ln>
              <a:solidFill>
                <a:srgbClr val="00B0F0"/>
              </a:solidFill>
            </a:ln>
            <a:effectLst>
              <a:outerShdw blurRad="50800" dist="139700" dir="762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91106" y="4572555"/>
              <a:ext cx="1150438" cy="17429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tabLst>
                  <a:tab pos="2955925" algn="l"/>
                </a:tabLst>
              </a:pP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Знай: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Современный мобильный телефон/планшет - это не просто средство связи или красивая игрушка, 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а полноценное коммуникационное устройство не уступающее </a:t>
              </a:r>
              <a:b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200" i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 производительности и функционалу персональному компьютеру.</a:t>
              </a:r>
            </a:p>
          </p:txBody>
        </p:sp>
      </p:grpSp>
      <p:pic>
        <p:nvPicPr>
          <p:cNvPr id="16" name="Picture 4" descr="D:\00_USER_C\Desktop\Картинки\g2097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08054" y="832674"/>
            <a:ext cx="267602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дзаголовок 2"/>
          <p:cNvSpPr txBox="1">
            <a:spLocks/>
          </p:cNvSpPr>
          <p:nvPr/>
        </p:nvSpPr>
        <p:spPr>
          <a:xfrm>
            <a:off x="475591" y="3392996"/>
            <a:ext cx="5900077" cy="486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algn="ctr">
              <a:tabLst>
                <a:tab pos="2955925" algn="l"/>
              </a:tabLst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Соблюдай простые правила использования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мобильных устройств:</a:t>
            </a:r>
          </a:p>
        </p:txBody>
      </p:sp>
      <p:sp>
        <p:nvSpPr>
          <p:cNvPr id="23" name="Загнутый угол 22"/>
          <p:cNvSpPr/>
          <p:nvPr/>
        </p:nvSpPr>
        <p:spPr>
          <a:xfrm>
            <a:off x="433631" y="4077072"/>
            <a:ext cx="2698209" cy="2420447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48676" y="4077072"/>
            <a:ext cx="2575152" cy="2420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мобильную версию антивируса на своё  мобильное устройство;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установи приложения, шифрующие твои данные  - </a:t>
            </a:r>
            <a:b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они защитят личные файлы;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устанавливай приложения только из проверенных источников, внимательно читай отзывы пользователей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endParaRPr lang="ru-RU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5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20243">
            <a:off x="1286285" y="3841235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Загнутый угол 25"/>
          <p:cNvSpPr/>
          <p:nvPr/>
        </p:nvSpPr>
        <p:spPr>
          <a:xfrm>
            <a:off x="3330732" y="4353155"/>
            <a:ext cx="2698209" cy="2144364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345777" y="4353155"/>
            <a:ext cx="2575152" cy="2144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отключи функцию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автоподключения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 открытым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сетям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только защищённые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сети;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обязательно правильно завершай работу  с публичным </a:t>
            </a:r>
            <a:r>
              <a:rPr lang="ru-RU" sz="12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Wi-Fi</a:t>
            </a: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</p:txBody>
      </p:sp>
      <p:sp>
        <p:nvSpPr>
          <p:cNvPr id="28" name="Загнутый угол 27"/>
          <p:cNvSpPr/>
          <p:nvPr/>
        </p:nvSpPr>
        <p:spPr>
          <a:xfrm>
            <a:off x="6227833" y="4725144"/>
            <a:ext cx="2590197" cy="1548171"/>
          </a:xfrm>
          <a:prstGeom prst="foldedCorner">
            <a:avLst/>
          </a:prstGeom>
          <a:solidFill>
            <a:srgbClr val="FFFFFF"/>
          </a:solidFill>
          <a:ln>
            <a:solidFill>
              <a:srgbClr val="00B050"/>
            </a:solidFill>
          </a:ln>
          <a:effectLst>
            <a:outerShdw blurRad="50800" dist="139700" dir="762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242878" y="4725144"/>
            <a:ext cx="2472066" cy="1548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внимательно изучай права,  запрашиваемые  мобильными приложениями; 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2955925" algn="l"/>
              </a:tabLst>
            </a:pPr>
            <a:r>
              <a:rPr lang="ru-RU" sz="1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используй  только проверенные мобильные сервисы.</a:t>
            </a:r>
          </a:p>
        </p:txBody>
      </p:sp>
      <p:pic>
        <p:nvPicPr>
          <p:cNvPr id="30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308">
            <a:off x="7318747" y="4492559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00_USER_C\Desktop\Картинки\g20363-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510">
            <a:off x="4389387" y="4097310"/>
            <a:ext cx="320326" cy="46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 flipV="1">
            <a:off x="7305153" y="830341"/>
            <a:ext cx="834393" cy="229170"/>
          </a:xfrm>
          <a:prstGeom prst="rect">
            <a:avLst/>
          </a:prstGeom>
          <a:solidFill>
            <a:srgbClr val="DDD9C3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297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4362</TotalTime>
  <Words>1342</Words>
  <Application>Microsoft Office PowerPoint</Application>
  <PresentationFormat>Экран (4:3)</PresentationFormat>
  <Paragraphs>231</Paragraphs>
  <Slides>26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Натуральные материалы</vt:lpstr>
      <vt:lpstr>Безопасный Интернет</vt:lpstr>
      <vt:lpstr>Осторожно, подделка!</vt:lpstr>
      <vt:lpstr>Осторожно, подделка!</vt:lpstr>
      <vt:lpstr>Презентация PowerPoint</vt:lpstr>
      <vt:lpstr>Презентация PowerPoint</vt:lpstr>
      <vt:lpstr>Анонимность в сети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Запомни простые правила безопасности:</vt:lpstr>
      <vt:lpstr>Вопросы для обсуждения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Сайт Министерства внутренних дел Республики Беларусь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Простые правила безопасности в интернете</dc:title>
  <dc:creator>1</dc:creator>
  <cp:lastModifiedBy>User</cp:lastModifiedBy>
  <cp:revision>312</cp:revision>
  <dcterms:created xsi:type="dcterms:W3CDTF">2013-06-12T12:13:19Z</dcterms:created>
  <dcterms:modified xsi:type="dcterms:W3CDTF">2024-05-30T11:54:37Z</dcterms:modified>
</cp:coreProperties>
</file>