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6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D7EB7F-F11F-4BFA-91E3-9F192F2E8D0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8B25DE-05CE-4486-9933-FB625568A2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БЕЗ АЛКОГОЛЯ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944816" cy="4248471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мение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поддерживать и укреплять собственное здоровье и строить свое поведение без ущерба для здоровья и благополучия других людей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34076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4137323"/>
          </a:xfrm>
        </p:spPr>
        <p:txBody>
          <a:bodyPr/>
          <a:lstStyle/>
          <a:p>
            <a:r>
              <a:rPr lang="ru-RU" sz="3600" dirty="0"/>
              <a:t> </a:t>
            </a:r>
            <a:r>
              <a:rPr lang="ru-RU" sz="3600" dirty="0" smtClean="0"/>
              <a:t>хорошо </a:t>
            </a:r>
            <a:r>
              <a:rPr lang="ru-RU" sz="3600" dirty="0"/>
              <a:t>к себе относиться;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/>
              <a:t>заставлять других уважать себя за то, что вы личность;</a:t>
            </a:r>
            <a:endParaRPr lang="en-US" sz="3600" dirty="0"/>
          </a:p>
          <a:p>
            <a:r>
              <a:rPr lang="ru-RU" sz="3600" dirty="0" smtClean="0"/>
              <a:t> </a:t>
            </a:r>
            <a:r>
              <a:rPr lang="ru-RU" sz="3600" dirty="0"/>
              <a:t>сохранить отношения с родителями;</a:t>
            </a:r>
            <a:endParaRPr lang="en-US" sz="3600" dirty="0"/>
          </a:p>
          <a:p>
            <a:r>
              <a:rPr lang="ru-RU" sz="3600" dirty="0"/>
              <a:t> </a:t>
            </a:r>
            <a:r>
              <a:rPr lang="ru-RU" sz="3600" dirty="0" smtClean="0"/>
              <a:t>сохранить </a:t>
            </a:r>
            <a:r>
              <a:rPr lang="ru-RU" sz="3600" dirty="0"/>
              <a:t>здоровье;</a:t>
            </a:r>
            <a:endParaRPr lang="en-US" sz="3600" dirty="0"/>
          </a:p>
          <a:p>
            <a:r>
              <a:rPr lang="ru-RU" sz="3600" dirty="0" smtClean="0"/>
              <a:t> </a:t>
            </a:r>
            <a:r>
              <a:rPr lang="ru-RU" sz="3600" dirty="0"/>
              <a:t>оградить себя от несчастья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Сказав </a:t>
            </a:r>
            <a:r>
              <a:rPr lang="ru-RU" dirty="0"/>
              <a:t>«нет», вы можете: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7363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4249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Нужна ли Вам помощь?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8496944" cy="42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Нужна ли Вам помощь?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8" cy="4569371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1) Групповая психическая зависимость от </a:t>
            </a:r>
            <a:r>
              <a:rPr lang="ru-RU" b="1" u="sng" dirty="0" err="1"/>
              <a:t>психоактивных</a:t>
            </a:r>
            <a:r>
              <a:rPr lang="ru-RU" b="1" u="sng" dirty="0"/>
              <a:t> </a:t>
            </a:r>
            <a:r>
              <a:rPr lang="ru-RU" b="1" u="sng" dirty="0" smtClean="0"/>
              <a:t>веществ </a:t>
            </a:r>
          </a:p>
          <a:p>
            <a:pPr marL="0" indent="0">
              <a:buNone/>
            </a:pPr>
            <a:r>
              <a:rPr lang="ru-RU" dirty="0" smtClean="0"/>
              <a:t>Характерна </a:t>
            </a:r>
            <a:r>
              <a:rPr lang="ru-RU" dirty="0"/>
              <a:t>для подростков и проявляется в потребности употреблять </a:t>
            </a:r>
            <a:r>
              <a:rPr lang="ru-RU" dirty="0" err="1"/>
              <a:t>психоактивные</a:t>
            </a:r>
            <a:r>
              <a:rPr lang="ru-RU" dirty="0"/>
              <a:t> вещества, возникающей при попадании в группу значимых сверстников («свою компанию</a:t>
            </a:r>
            <a:r>
              <a:rPr lang="ru-RU" dirty="0" smtClean="0"/>
              <a:t>»)</a:t>
            </a:r>
          </a:p>
          <a:p>
            <a:pPr marL="0" indent="0">
              <a:buNone/>
            </a:pPr>
            <a:r>
              <a:rPr lang="ru-RU" b="1" u="sng" dirty="0"/>
              <a:t>2) Индивидуальная психическая </a:t>
            </a:r>
            <a:r>
              <a:rPr lang="ru-RU" b="1" u="sng" dirty="0" smtClean="0"/>
              <a:t>зависимость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патологическая потребность в употреблении </a:t>
            </a:r>
            <a:r>
              <a:rPr lang="ru-RU" dirty="0" err="1"/>
              <a:t>психоактивного</a:t>
            </a:r>
            <a:r>
              <a:rPr lang="ru-RU" dirty="0"/>
              <a:t> вещества с целью достижения психического комфорта в состоянии опьянения. Психологическая зависимость от </a:t>
            </a:r>
            <a:r>
              <a:rPr lang="ru-RU" dirty="0" err="1"/>
              <a:t>психоактивного</a:t>
            </a:r>
            <a:r>
              <a:rPr lang="ru-RU" dirty="0"/>
              <a:t> вещества проявляется в постоянном желании употреблять ПАВ. Перерыв в употреблении </a:t>
            </a:r>
            <a:r>
              <a:rPr lang="ru-RU" dirty="0" err="1"/>
              <a:t>психоактивного</a:t>
            </a:r>
            <a:r>
              <a:rPr lang="ru-RU" dirty="0"/>
              <a:t> вещества вызывает чувство тревоги, напряжения, подавленного настроения.</a:t>
            </a:r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психической зависимости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ПОЧЕМУ СЛОЖНО ОТКАЗАТЬ?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ЖЕЛАНИЕ БЫТЬ ХОРОШИМ</a:t>
            </a:r>
          </a:p>
          <a:p>
            <a:r>
              <a:rPr lang="ru-RU" dirty="0" smtClean="0"/>
              <a:t>СТРАХ ОБИДЕТЬ</a:t>
            </a:r>
          </a:p>
          <a:p>
            <a:r>
              <a:rPr lang="ru-RU" dirty="0" smtClean="0"/>
              <a:t>СТРАХ БЫТЬ ОТВЕРГНУТЫМ</a:t>
            </a:r>
          </a:p>
          <a:p>
            <a:r>
              <a:rPr lang="ru-RU" dirty="0" smtClean="0"/>
              <a:t>СТРАХ КОНФЛИКТА</a:t>
            </a:r>
          </a:p>
          <a:p>
            <a:r>
              <a:rPr lang="ru-RU" dirty="0" smtClean="0"/>
              <a:t>СТРАХ РАЗРУШИТЬ ОТНОШЕНИЯ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«НЕТ»</a:t>
            </a:r>
            <a:br>
              <a:rPr lang="ru-RU" sz="3600" dirty="0" smtClean="0"/>
            </a:br>
            <a:r>
              <a:rPr lang="ru-RU" sz="3600" dirty="0" smtClean="0"/>
              <a:t>3 БУКВЫ КОТОРЫЕ ПОРОЙ ТАК СЛОЖНО ПРОИЗНЕСТИ</a:t>
            </a:r>
            <a:br>
              <a:rPr lang="ru-RU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58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Отказывая</a:t>
            </a:r>
            <a:r>
              <a:rPr lang="ru-RU" dirty="0"/>
              <a:t>, важно смотреть собеседнику в </a:t>
            </a:r>
            <a:r>
              <a:rPr lang="ru-RU" dirty="0" smtClean="0"/>
              <a:t>глаза</a:t>
            </a:r>
          </a:p>
          <a:p>
            <a:r>
              <a:rPr lang="ru-RU" dirty="0" smtClean="0"/>
              <a:t> </a:t>
            </a:r>
            <a:r>
              <a:rPr lang="ru-RU" dirty="0"/>
              <a:t>Голос должен быть твердым и уверенным. </a:t>
            </a:r>
            <a:endParaRPr lang="ru-RU" dirty="0" smtClean="0"/>
          </a:p>
          <a:p>
            <a:r>
              <a:rPr lang="ru-RU" dirty="0" smtClean="0"/>
              <a:t>Любой </a:t>
            </a:r>
            <a:r>
              <a:rPr lang="ru-RU" dirty="0"/>
              <a:t>школьник и студент имеет право принимать </a:t>
            </a:r>
            <a:r>
              <a:rPr lang="ru-RU" dirty="0" smtClean="0"/>
              <a:t>решения</a:t>
            </a:r>
          </a:p>
          <a:p>
            <a:r>
              <a:rPr lang="ru-RU" dirty="0" err="1" smtClean="0"/>
              <a:t>Гворить</a:t>
            </a:r>
            <a:r>
              <a:rPr lang="ru-RU" dirty="0" smtClean="0"/>
              <a:t> </a:t>
            </a:r>
            <a:r>
              <a:rPr lang="ru-RU" dirty="0"/>
              <a:t>«нет» и не чувствовать себя </a:t>
            </a:r>
            <a:r>
              <a:rPr lang="ru-RU" dirty="0" smtClean="0"/>
              <a:t>виноватым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Как научиться говорить «нет», если предлагают ПАВ или наркотики?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44253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 «Нет, я не употребляю </a:t>
            </a:r>
            <a:r>
              <a:rPr lang="ru-RU" dirty="0" smtClean="0"/>
              <a:t>алкоголь». </a:t>
            </a:r>
            <a:r>
              <a:rPr lang="ru-RU" dirty="0"/>
              <a:t>Это ответ, который не требует объяснения, и может звучать вслед за предложением любого вида ПАВ или наркотиков.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2. «Нет, спасибо. Мне надо идти на тренировку». Рациональное обоснование отказа не вызовет удивления у тех людей, которые предлагают попробовать Это так же не вызовет у них особых опасений – они убедятся, что Вы не их жертва и очень быстро потеряют интерес.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3. На вопрос «Тебе слабо?» можно ответить так: «Мне </a:t>
            </a:r>
            <a:r>
              <a:rPr lang="ru-RU" dirty="0" smtClean="0"/>
              <a:t>слабо в 25 лет стать алкоголиком (сидеть </a:t>
            </a:r>
            <a:r>
              <a:rPr lang="ru-RU" dirty="0"/>
              <a:t>на игле всю оставшуюся </a:t>
            </a:r>
            <a:r>
              <a:rPr lang="ru-RU" dirty="0" smtClean="0"/>
              <a:t>жизнь)».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4. «Спасибо, нет. Это не в моем стиле».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5. «Отстань!»</a:t>
            </a:r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ценарии </a:t>
            </a:r>
            <a:r>
              <a:rPr lang="ru-RU" dirty="0"/>
              <a:t>отказа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6. «Почему ты продолжаешь давить на меня, если я уже сказал(а) «НЕТ»?»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7. «ПАВ </a:t>
            </a:r>
            <a:r>
              <a:rPr lang="ru-RU" dirty="0" smtClean="0"/>
              <a:t>(алкоголь, наркотики</a:t>
            </a:r>
            <a:r>
              <a:rPr lang="ru-RU" dirty="0"/>
              <a:t>) меня не интересуют».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8. Если собеседник начинает подтрунивать над отказом, нужно поддержать «шутливую» форму разговора.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9. Если давление будет все настойчивее, нужно помнить, что всегда можно просто уйти.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10. Выбрать союзника: </a:t>
            </a:r>
            <a:r>
              <a:rPr lang="ru-RU" dirty="0" smtClean="0"/>
              <a:t>поискать нет </a:t>
            </a:r>
            <a:r>
              <a:rPr lang="ru-RU" dirty="0"/>
              <a:t>ли в компании человека, который согласен с вами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 отказа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7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11. Перевести стрелки: сказать, что вы не принуждаете никого из них что-либо делать, тогда почему же они так назойливы.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12. «Задавить» интеллектом: если они убеждают, что это безвредно, указать на то, где они врут или просто не знают последствий (для этого нужно знать, чем вредны табак, алкоголь, наркотики) или испугать: описать какие-нибудь страшные последствия, если они будут употреблять (например, случиться белая горячка, можно заразиться СПИДом, зубы сгниют и др.).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13. Обходить стороной: если есть подозрение, что в какой-то </a:t>
            </a:r>
            <a:r>
              <a:rPr lang="ru-RU" dirty="0" smtClean="0"/>
              <a:t>компании </a:t>
            </a:r>
            <a:r>
              <a:rPr lang="ru-RU" dirty="0"/>
              <a:t>в определенное время могут предложить </a:t>
            </a:r>
            <a:r>
              <a:rPr lang="ru-RU" dirty="0" smtClean="0"/>
              <a:t>алкоголь, наркотики, </a:t>
            </a:r>
            <a:r>
              <a:rPr lang="ru-RU" dirty="0"/>
              <a:t>просто обходить ее стороной. </a:t>
            </a:r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 отказа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230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ЖИЗНЬ БЕЗ АЛКОГОЛЯ </vt:lpstr>
      <vt:lpstr>Нужна ли Вам помощь?</vt:lpstr>
      <vt:lpstr>Нужна ли Вам помощь?</vt:lpstr>
      <vt:lpstr>Виды психической зависимости </vt:lpstr>
      <vt:lpstr>«НЕТ» 3 БУКВЫ КОТОРЫЕ ПОРОЙ ТАК СЛОЖНО ПРОИЗНЕСТИ </vt:lpstr>
      <vt:lpstr> Как научиться говорить «нет», если предлагают ПАВ или наркотики?</vt:lpstr>
      <vt:lpstr>Сценарии отказа</vt:lpstr>
      <vt:lpstr>Сценарии отказа</vt:lpstr>
      <vt:lpstr>Сценарии отказа</vt:lpstr>
      <vt:lpstr>Сказав «нет», вы можете: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БЕЗ АЛКОГОЛЯ</dc:title>
  <dc:creator>Vanya</dc:creator>
  <cp:lastModifiedBy>Vanya</cp:lastModifiedBy>
  <cp:revision>6</cp:revision>
  <dcterms:created xsi:type="dcterms:W3CDTF">2023-02-05T07:52:33Z</dcterms:created>
  <dcterms:modified xsi:type="dcterms:W3CDTF">2023-02-05T12:41:46Z</dcterms:modified>
</cp:coreProperties>
</file>